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57" r:id="rId6"/>
    <p:sldId id="263" r:id="rId7"/>
    <p:sldId id="264" r:id="rId8"/>
    <p:sldId id="258" r:id="rId9"/>
    <p:sldId id="265" r:id="rId10"/>
    <p:sldId id="259" r:id="rId11"/>
    <p:sldId id="266" r:id="rId12"/>
    <p:sldId id="260" r:id="rId13"/>
    <p:sldId id="267" r:id="rId14"/>
    <p:sldId id="261" r:id="rId15"/>
    <p:sldId id="268" r:id="rId16"/>
    <p:sldId id="262" r:id="rId17"/>
    <p:sldId id="269" r:id="rId18"/>
    <p:sldId id="270" r:id="rId19"/>
    <p:sldId id="271" r:id="rId20"/>
    <p:sldId id="272" r:id="rId21"/>
    <p:sldId id="274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137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61" y="0"/>
            <a:ext cx="9150361" cy="1223817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Профессии. Приставочные глаголы</a:t>
            </a:r>
            <a:endParaRPr lang="ru-RU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 descr="профессии для детей на прозрачном фоне 2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1052736"/>
            <a:ext cx="9144000" cy="53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8289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0527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Презентацию подготовила учитель-логопед Рогова Светлана Дмитриевна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11647"/>
          <a:stretch/>
        </p:blipFill>
        <p:spPr bwMode="auto">
          <a:xfrm>
            <a:off x="-110359" y="-31350"/>
            <a:ext cx="9423364" cy="68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229200"/>
            <a:ext cx="8064896" cy="144655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Воспитатель (что делает?) воспитывает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775" y="465138"/>
            <a:ext cx="8064896" cy="5916190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Пере</a:t>
            </a:r>
            <a:r>
              <a:rPr lang="ru-RU" sz="3200" dirty="0" smtClean="0"/>
              <a:t>воспитать</a:t>
            </a:r>
            <a:r>
              <a:rPr lang="ru-RU" dirty="0" smtClean="0"/>
              <a:t> — значит воспитать по-новому.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«Девочка Катя пришла в новую группу и дралась с детьми, но воспитательница Мария Ивановна её перевоспитала. Теперь Катя дружит с ребятами».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Воспитатель – кто может им стать, качества, перспектива и зарпл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39" y="2699264"/>
            <a:ext cx="5495633" cy="36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жарный Тушит Горящий Старый Деревянный Жилой Дом. Фотография, картинки,  изображения и сток-фотография без роялти. Image 44448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4745"/>
            <a:ext cx="9144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86" y="5301208"/>
            <a:ext cx="8208912" cy="144655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Пожарный (что делает?) тушит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352928" cy="6120680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По</a:t>
            </a:r>
            <a:r>
              <a:rPr lang="ru-RU" sz="3200" dirty="0" smtClean="0"/>
              <a:t>тушить (</a:t>
            </a:r>
            <a:r>
              <a:rPr lang="ru-RU" sz="3200" b="1" u="sng" dirty="0" smtClean="0"/>
              <a:t>за</a:t>
            </a:r>
            <a:r>
              <a:rPr lang="ru-RU" sz="3200" dirty="0" smtClean="0"/>
              <a:t>тушить)</a:t>
            </a:r>
            <a:r>
              <a:rPr lang="ru-RU" dirty="0" smtClean="0"/>
              <a:t> — значит полностью потушить пожар, до конца.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«Пожарные долго тушили сильный лесной пожар и наконец потушили».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Пожары в Тюмени: пожарные не справляются, а люди прячутся от огня в  водоемах – МБХ меди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За сутки в Тюменской области зафиксировали восемь новых лесных пожаров |  АиФ Тюм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6175"/>
            <a:ext cx="5807968" cy="3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k zostać fotografem? - Zintegrowany System Kwalifikac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/>
          <a:stretch/>
        </p:blipFill>
        <p:spPr bwMode="auto">
          <a:xfrm>
            <a:off x="0" y="0"/>
            <a:ext cx="9159249" cy="68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86" y="5301208"/>
            <a:ext cx="8208912" cy="144655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Фотограф (что делает?) фотографирует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352928" cy="6120680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err="1" smtClean="0"/>
              <a:t>Пере</a:t>
            </a:r>
            <a:r>
              <a:rPr lang="ru-RU" sz="3200" dirty="0" err="1" smtClean="0"/>
              <a:t>фотографировать</a:t>
            </a:r>
            <a:r>
              <a:rPr lang="ru-RU" sz="3200" dirty="0" smtClean="0"/>
              <a:t> </a:t>
            </a:r>
            <a:r>
              <a:rPr lang="ru-RU" dirty="0" smtClean="0"/>
              <a:t>— значит сфотографировать иначе, по-новому.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«Маме не понравилась фотография, и она попросила перефотографироваться».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Пожары в Тюмени: пожарные не справляются, а люди прячутся от огня в  водоемах – МБХ меди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Backstage со студийной семейной фотосессии | 👪 Съемка семьи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093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Съемка в салоне красоты. Парикмахер стрижет ножницами маленькому мальчику  волосы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645"/>
            <a:ext cx="10285038" cy="6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086" y="5301208"/>
            <a:ext cx="8208912" cy="144655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Парикмахер (что делает?) стрижёт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От</a:t>
            </a:r>
            <a:r>
              <a:rPr lang="ru-RU" sz="3200" dirty="0" smtClean="0"/>
              <a:t>стричь</a:t>
            </a:r>
            <a:r>
              <a:rPr lang="ru-RU" dirty="0" smtClean="0"/>
              <a:t> — значит отрезать.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«Маша решила отстричь себе волосы без разрешения мамы».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4104456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Под</a:t>
            </a:r>
            <a:r>
              <a:rPr lang="ru-RU" sz="3200" dirty="0" smtClean="0"/>
              <a:t>стричь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немного укоротить, постричь немного.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«Кеше надо немного подстричь чёлку».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Детские стрижки для мальчиков: виды и особен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18045" r="13722"/>
          <a:stretch/>
        </p:blipFill>
        <p:spPr bwMode="auto">
          <a:xfrm>
            <a:off x="4716016" y="3204592"/>
            <a:ext cx="4104456" cy="32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молодая девушка режет себе волосы | Премиум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b="25794"/>
          <a:stretch/>
        </p:blipFill>
        <p:spPr bwMode="auto">
          <a:xfrm>
            <a:off x="428480" y="3189909"/>
            <a:ext cx="3999504" cy="32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Полеты во сне и наяву. Военный лётчик о жизни в небе и на земле | АиФ  Новосиби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5" y="260648"/>
            <a:ext cx="9107576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301208"/>
            <a:ext cx="8568952" cy="769441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Лётчик (что делает?) летает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От</a:t>
            </a:r>
            <a:r>
              <a:rPr lang="ru-RU" sz="3200" dirty="0" smtClean="0"/>
              <a:t>лететь</a:t>
            </a:r>
            <a:r>
              <a:rPr lang="ru-RU" dirty="0" smtClean="0"/>
              <a:t> — значит недалеко улететь, покинуть какое-то место.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«Летчик отлетел от своего родного города на самолёте».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4104456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Под</a:t>
            </a:r>
            <a:r>
              <a:rPr lang="ru-RU" sz="3200" dirty="0" smtClean="0"/>
              <a:t>лететь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приблизиться к чему-то в полёте.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«Лётчик подлетел к родному городу».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Мультфильм Самоле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5" y="3933056"/>
            <a:ext cx="39847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Мультфильм Самоле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3826130"/>
            <a:ext cx="39847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pc="600" dirty="0" smtClean="0">
                <a:latin typeface="Consolas" pitchFamily="49" charset="0"/>
                <a:cs typeface="Consolas" pitchFamily="49" charset="0"/>
              </a:rPr>
              <a:t>Цель работы</a:t>
            </a:r>
            <a:endParaRPr lang="ru-RU" i="1" spc="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67315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Развивать навык образования приставочных форм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глаголов, формировать умение понимать, когда использовать ту или иную форму глагола и с какой приставкой.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437112"/>
            <a:ext cx="5544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Мы НЕ используем термины «приставка», «глагол» в общении с ребёнком!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При</a:t>
            </a:r>
            <a:r>
              <a:rPr lang="ru-RU" sz="3200" dirty="0" smtClean="0"/>
              <a:t>лететь</a:t>
            </a:r>
            <a:r>
              <a:rPr lang="ru-RU" dirty="0" smtClean="0"/>
              <a:t> — значит наконец прибыть, добраться.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«Лётчик прилетел домой и радостно улыбнулся».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4104456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Пере</a:t>
            </a:r>
            <a:r>
              <a:rPr lang="ru-RU" sz="3200" dirty="0" smtClean="0"/>
              <a:t>лететь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переместиться с одного места на другое.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«Пассажиры перелетели из Санкт-Петербурга в Москву».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Российский летчик-испытатель: Су-35 может позволить себе практически все -  ИНТЕРВЬ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/>
          <a:stretch/>
        </p:blipFill>
        <p:spPr bwMode="auto">
          <a:xfrm>
            <a:off x="370390" y="3636490"/>
            <a:ext cx="4057593" cy="28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Почему пассажиров выпускают из самолета не сразу после приземл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2610" b="-1"/>
          <a:stretch/>
        </p:blipFill>
        <p:spPr bwMode="auto">
          <a:xfrm>
            <a:off x="4716016" y="3636490"/>
            <a:ext cx="4093465" cy="28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инженер-экскаваторщик или водитель и кран в костюме безопасности на стройке  Стоковое Фото - изображение насчитывающей пряжек, индустрия: 2154062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инженер-экскаваторщик или водитель и кран в костюме безопасности на стройке  Стоковое Фото - изображение насчитывающей пряжек, индустрия: 2154062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Профессия Машинист экскаватора в Санкт-Петербурге: описание, где получить,  перспекти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13718"/>
          <a:stretch/>
        </p:blipFill>
        <p:spPr bwMode="auto">
          <a:xfrm>
            <a:off x="-1" y="-6564"/>
            <a:ext cx="9144001" cy="68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8568952" cy="144655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Экскаваторщик (что делает?) роет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Вы</a:t>
            </a:r>
            <a:r>
              <a:rPr lang="ru-RU" sz="3200" dirty="0" smtClean="0"/>
              <a:t>рыть</a:t>
            </a:r>
            <a:r>
              <a:rPr lang="ru-RU" dirty="0" smtClean="0"/>
              <a:t> — значит выкопать.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«Экскаваторщик вырыл яму для будущего дома».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4104456" cy="59766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За</a:t>
            </a:r>
            <a:r>
              <a:rPr lang="ru-RU" sz="3200" dirty="0" smtClean="0"/>
              <a:t>рыть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закопать, сравнять с поверхностью земли.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«Яму на стройке зарыли».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экскаватор вырыл глубокую яму фундамента. закрыть. земляные работы на  стройке Стоковое Фото - изображение насчитывающей шахта, затяжелитель:  23056033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экскаватор вырыл глубокую яму фундамента. закрыть. земляные работы на  стройке Стоковое Фото - изображение насчитывающей шахта, затяжелитель:  23056033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1325" r="26007" b="12511"/>
          <a:stretch/>
        </p:blipFill>
        <p:spPr bwMode="auto">
          <a:xfrm>
            <a:off x="395536" y="3480405"/>
            <a:ext cx="4032448" cy="300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 descr="В Тюмени экскаватор провалился в яму, которую сам же вырыл - Рамблер/ново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108"/>
          <a:stretch/>
        </p:blipFill>
        <p:spPr bwMode="auto">
          <a:xfrm>
            <a:off x="4722125" y="3457950"/>
            <a:ext cx="4094330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pc="300" dirty="0" smtClean="0">
                <a:latin typeface="Consolas" pitchFamily="49" charset="0"/>
                <a:cs typeface="Consolas" pitchFamily="49" charset="0"/>
              </a:rPr>
              <a:t>Ход работы</a:t>
            </a:r>
            <a:endParaRPr lang="ru-RU" i="1" spc="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4733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355600" algn="just"/>
            <a:r>
              <a:rPr lang="ru-RU" dirty="0" smtClean="0">
                <a:latin typeface="Consolas" pitchFamily="49" charset="0"/>
                <a:cs typeface="Consolas" pitchFamily="49" charset="0"/>
              </a:rPr>
              <a:t>Рекомендуется задать ребёнку вопрос о том, какое действие выполняет представитель той или иной профессии, а затем предложить </a:t>
            </a:r>
            <a:r>
              <a:rPr lang="ru-RU" u="sng" dirty="0" smtClean="0">
                <a:latin typeface="Consolas" pitchFamily="49" charset="0"/>
                <a:cs typeface="Consolas" pitchFamily="49" charset="0"/>
              </a:rPr>
              <a:t>поиграть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со словами: на следующем слайде прочитать предложение-пример и вместе с ребёнком порассуждать, что стало означать это слово, можно ли сказать иначе («Учитель отучил детей поднимать руки…»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или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«Лётчик залетал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к родному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городу»).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lang="ru-RU" i="1" spc="300" dirty="0" smtClean="0">
                <a:latin typeface="Consolas" pitchFamily="49" charset="0"/>
                <a:cs typeface="Consolas" pitchFamily="49" charset="0"/>
              </a:rPr>
              <a:t>Динамическая пауза с пользой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4267904" cy="4318992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По время перерыва попросите ребёнка быть внимательным, а затем… </a:t>
            </a:r>
            <a:r>
              <a:rPr lang="ru-RU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ПЕРЕпрыгнуть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 с одного места на другое, </a:t>
            </a:r>
            <a:r>
              <a:rPr lang="ru-RU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ОТставить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 кружку на другой краешек стола, </a:t>
            </a:r>
            <a:r>
              <a:rPr lang="ru-RU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ПОДсесть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 ближе, </a:t>
            </a:r>
            <a:r>
              <a:rPr lang="ru-RU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ПРИблизиться</a:t>
            </a:r>
            <a:r>
              <a:rPr lang="ru-RU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к вам медленно-медленно…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Затем можно предложить и ребёнку загадывать вам задания!</a:t>
            </a:r>
            <a:endParaRPr lang="ru-RU" sz="2400" i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1506" name="Picture 2" descr="Почему важно играть с ребёнком? – Tarkvanem ‹ Отношения с ребенком —  Tarkvan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5971"/>
            <a:ext cx="4104456" cy="30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азвяжутся руки: что разрешат учителям делать в классе с учениками с 1  сентября - KrasnodarMedi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5172"/>
          <a:stretch/>
        </p:blipFill>
        <p:spPr bwMode="auto">
          <a:xfrm>
            <a:off x="0" y="0"/>
            <a:ext cx="9175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491" y="5452031"/>
            <a:ext cx="8208912" cy="769441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Учитель (что делает?) учит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83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При</a:t>
            </a:r>
            <a:r>
              <a:rPr lang="ru-RU" sz="3200" dirty="0" smtClean="0"/>
              <a:t>учить</a:t>
            </a:r>
            <a:r>
              <a:rPr lang="ru-RU" dirty="0" smtClean="0"/>
              <a:t> — значит сделать привычным.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«Учитель приучил детей поднимать руки, прежде чем отвечать, и не выкрикивать».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3966974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От</a:t>
            </a:r>
            <a:r>
              <a:rPr lang="ru-RU" sz="3200" dirty="0" smtClean="0"/>
              <a:t>учить</a:t>
            </a:r>
            <a:r>
              <a:rPr lang="ru-RU" dirty="0" smtClean="0"/>
              <a:t> </a:t>
            </a:r>
            <a:r>
              <a:rPr lang="ru-RU" dirty="0"/>
              <a:t>— значит приучить не делать, устранить </a:t>
            </a:r>
            <a:r>
              <a:rPr lang="ru-RU" dirty="0" smtClean="0"/>
              <a:t>привычку.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«Папа отучил своего сына плохо себя вести». </a:t>
            </a:r>
            <a:endParaRPr lang="ru-RU" sz="2400" dirty="0"/>
          </a:p>
        </p:txBody>
      </p:sp>
      <p:pic>
        <p:nvPicPr>
          <p:cNvPr id="8194" name="Picture 2" descr="Учитель и класс: как не сорвать урок. 8 способов удержать внимание. Учитель  на уроке: дисциплина и внимание уче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3" y="3861048"/>
            <a:ext cx="4032448" cy="27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0689" r="22750" b="10992"/>
          <a:stretch/>
        </p:blipFill>
        <p:spPr bwMode="auto">
          <a:xfrm>
            <a:off x="4716016" y="3861048"/>
            <a:ext cx="3972910" cy="27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Пере</a:t>
            </a:r>
            <a:r>
              <a:rPr lang="ru-RU" sz="3200" dirty="0" smtClean="0"/>
              <a:t>учить</a:t>
            </a:r>
            <a:r>
              <a:rPr lang="ru-RU" dirty="0" smtClean="0"/>
              <a:t> — значит научить по-новому, иначе.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«Логопед переучил Федю говорить звук </a:t>
            </a:r>
            <a:r>
              <a:rPr lang="en-US" sz="2400" dirty="0" smtClean="0"/>
              <a:t>[</a:t>
            </a:r>
            <a:r>
              <a:rPr lang="ru-RU" sz="2400" dirty="0" smtClean="0"/>
              <a:t>Ш</a:t>
            </a:r>
            <a:r>
              <a:rPr lang="en-US" sz="2400" dirty="0" smtClean="0"/>
              <a:t>]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3966974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Вы</a:t>
            </a:r>
            <a:r>
              <a:rPr lang="ru-RU" sz="3200" dirty="0" smtClean="0"/>
              <a:t>учить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хорошо запомнить.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«В нашем детском саду дети выучили буквы Ф и В».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Детский логопед: зачем нужны занятия с логопедом для детей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3" y="3861047"/>
            <a:ext cx="40527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Звуковая азбука: учим буквы с детьми 2-3 лет, во сколько лет учит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"/>
          <a:stretch/>
        </p:blipFill>
        <p:spPr bwMode="auto">
          <a:xfrm>
            <a:off x="4722025" y="3861047"/>
            <a:ext cx="3958837" cy="27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ерьезный Врач Лечит Травмированную Ногу Девушки — стоковые фотографии и  другие картинки Ребёнок - Ребёнок, Врач, Телесное повреждение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кие болезни лечит врач-педиатр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7937"/>
            <a:ext cx="1040515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491" y="5452031"/>
            <a:ext cx="8208912" cy="769441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Врач (что делает?) лечит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032448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Под</a:t>
            </a:r>
            <a:r>
              <a:rPr lang="ru-RU" sz="3200" dirty="0" smtClean="0"/>
              <a:t>лечить</a:t>
            </a:r>
            <a:r>
              <a:rPr lang="ru-RU" dirty="0" smtClean="0"/>
              <a:t> — значит полечить, но не до конца.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Например: «Васе подлечили кашель, но у него ещё немного болело горло».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76672"/>
            <a:ext cx="3966974" cy="554312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/>
              <a:t>Вы</a:t>
            </a:r>
            <a:r>
              <a:rPr lang="ru-RU" sz="3200" dirty="0" smtClean="0"/>
              <a:t>лечить</a:t>
            </a:r>
            <a:r>
              <a:rPr lang="ru-RU" dirty="0" smtClean="0"/>
              <a:t> </a:t>
            </a:r>
            <a:r>
              <a:rPr lang="ru-RU" dirty="0"/>
              <a:t>— значит </a:t>
            </a:r>
            <a:r>
              <a:rPr lang="ru-RU" dirty="0" smtClean="0"/>
              <a:t>полечить хорошо, чтобы ребёнок полностью выздоровел.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Например: «Врач вылечил своего пациента». </a:t>
            </a:r>
            <a:endParaRPr lang="ru-RU" sz="2400" dirty="0"/>
          </a:p>
        </p:txBody>
      </p:sp>
      <p:sp>
        <p:nvSpPr>
          <p:cNvPr id="5" name="AutoShape 4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ather Lecturing So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Учитель объясняет урок к ребенку в жесте Стоковое Фото - изображение  насчитывающей интересно, дошкольные: 8842720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Периодический кашель у ребенка без других симптомов | Arimed — экосистема  по вопросам здоровь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/>
          <a:stretch/>
        </p:blipFill>
        <p:spPr bwMode="auto">
          <a:xfrm>
            <a:off x="404284" y="3439633"/>
            <a:ext cx="4067183" cy="3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одели взаимоотношения &quot;врач-пациент&quot; по Роберту Витчу - Молодые медики До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9384"/>
          <a:stretch/>
        </p:blipFill>
        <p:spPr bwMode="auto">
          <a:xfrm>
            <a:off x="4707282" y="3488675"/>
            <a:ext cx="3955976" cy="30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3831</TotalTime>
  <Words>550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Профессии. Приставочные глаголы</vt:lpstr>
      <vt:lpstr>Цель работы</vt:lpstr>
      <vt:lpstr>Ход работы</vt:lpstr>
      <vt:lpstr>Динамическая пауза с пользой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2025-02-24T19:19:40Z</dcterms:created>
  <dcterms:modified xsi:type="dcterms:W3CDTF">2025-02-27T11:21:45Z</dcterms:modified>
</cp:coreProperties>
</file>